
<file path=[Content_Types].xml><?xml version="1.0" encoding="utf-8"?>
<Types xmlns="http://schemas.openxmlformats.org/package/2006/content-types">
  <Default Extension="xml" ContentType="application/xml"/>
  <Default Extension="mp4" ContentType="video/unknown"/>
  <Default Extension="bin" ContentType="application/vnd.openxmlformats-officedocument.presentationml.printerSettings"/>
  <Default Extension="png" ContentType="image/png"/>
  <Default Extension="jpe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1" r:id="rId2"/>
    <p:sldId id="281" r:id="rId3"/>
    <p:sldId id="276" r:id="rId4"/>
    <p:sldId id="277" r:id="rId5"/>
    <p:sldId id="278" r:id="rId6"/>
    <p:sldId id="280" r:id="rId7"/>
    <p:sldId id="275" r:id="rId8"/>
    <p:sldId id="269" r:id="rId9"/>
    <p:sldId id="272" r:id="rId10"/>
    <p:sldId id="258" r:id="rId11"/>
    <p:sldId id="264" r:id="rId12"/>
    <p:sldId id="274" r:id="rId13"/>
    <p:sldId id="262" r:id="rId14"/>
    <p:sldId id="265" r:id="rId15"/>
    <p:sldId id="260" r:id="rId16"/>
    <p:sldId id="273" r:id="rId17"/>
    <p:sldId id="261" r:id="rId18"/>
    <p:sldId id="263" r:id="rId19"/>
    <p:sldId id="266" r:id="rId20"/>
    <p:sldId id="267" r:id="rId21"/>
    <p:sldId id="259" r:id="rId22"/>
    <p:sldId id="268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2" d="100"/>
          <a:sy n="52" d="100"/>
        </p:scale>
        <p:origin x="-158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9C3D0-E106-B847-B977-62C25EED6A43}" type="datetimeFigureOut">
              <a:rPr lang="en-US" smtClean="0"/>
              <a:t>22/07/13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DC26-626E-A74F-805D-BD9A1F171E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2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9C3D0-E106-B847-B977-62C25EED6A43}" type="datetimeFigureOut">
              <a:rPr lang="en-US" smtClean="0"/>
              <a:t>22/07/13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DC26-626E-A74F-805D-BD9A1F171E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723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9C3D0-E106-B847-B977-62C25EED6A43}" type="datetimeFigureOut">
              <a:rPr lang="en-US" smtClean="0"/>
              <a:t>22/07/13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DC26-626E-A74F-805D-BD9A1F171E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765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9C3D0-E106-B847-B977-62C25EED6A43}" type="datetimeFigureOut">
              <a:rPr lang="en-US" smtClean="0"/>
              <a:t>22/07/13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DC26-626E-A74F-805D-BD9A1F171E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952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9C3D0-E106-B847-B977-62C25EED6A43}" type="datetimeFigureOut">
              <a:rPr lang="en-US" smtClean="0"/>
              <a:t>22/07/13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DC26-626E-A74F-805D-BD9A1F171E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58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9C3D0-E106-B847-B977-62C25EED6A43}" type="datetimeFigureOut">
              <a:rPr lang="en-US" smtClean="0"/>
              <a:t>22/07/13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DC26-626E-A74F-805D-BD9A1F171E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133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9C3D0-E106-B847-B977-62C25EED6A43}" type="datetimeFigureOut">
              <a:rPr lang="en-US" smtClean="0"/>
              <a:t>22/07/13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DC26-626E-A74F-805D-BD9A1F171E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002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9C3D0-E106-B847-B977-62C25EED6A43}" type="datetimeFigureOut">
              <a:rPr lang="en-US" smtClean="0"/>
              <a:t>22/07/13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DC26-626E-A74F-805D-BD9A1F171E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86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9C3D0-E106-B847-B977-62C25EED6A43}" type="datetimeFigureOut">
              <a:rPr lang="en-US" smtClean="0"/>
              <a:t>22/07/13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DC26-626E-A74F-805D-BD9A1F171E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867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9C3D0-E106-B847-B977-62C25EED6A43}" type="datetimeFigureOut">
              <a:rPr lang="en-US" smtClean="0"/>
              <a:t>22/07/13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DC26-626E-A74F-805D-BD9A1F171E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153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9C3D0-E106-B847-B977-62C25EED6A43}" type="datetimeFigureOut">
              <a:rPr lang="en-US" smtClean="0"/>
              <a:t>22/07/13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DC26-626E-A74F-805D-BD9A1F171E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522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49C3D0-E106-B847-B977-62C25EED6A43}" type="datetimeFigureOut">
              <a:rPr lang="en-US" smtClean="0"/>
              <a:t>22/07/13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DDC26-626E-A74F-805D-BD9A1F171E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535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image" Target="../media/image1.png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0"/>
            <a:ext cx="16002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52400" y="-76200"/>
            <a:ext cx="1676400" cy="728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Attitude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Preparation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Perseverance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Respect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Honesty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Integrity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Courage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Appreciation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Self-Control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Empathy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Gratitude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Tolerance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Duty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Loyalty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Responsibility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Compassion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Leadership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Character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endParaRPr lang="en-US" sz="1800" b="1" i="1">
              <a:solidFill>
                <a:schemeClr val="bg1"/>
              </a:solidFill>
            </a:endParaRP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1524000" y="1828800"/>
            <a:ext cx="7543800" cy="143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800" b="1" dirty="0"/>
              <a:t>A</a:t>
            </a:r>
            <a:r>
              <a:rPr lang="en-US" sz="6600" b="1" dirty="0"/>
              <a:t>TTITUDE</a:t>
            </a:r>
          </a:p>
        </p:txBody>
      </p:sp>
      <p:grpSp>
        <p:nvGrpSpPr>
          <p:cNvPr id="2062" name="Group 14"/>
          <p:cNvGrpSpPr>
            <a:grpSpLocks/>
          </p:cNvGrpSpPr>
          <p:nvPr/>
        </p:nvGrpSpPr>
        <p:grpSpPr bwMode="auto">
          <a:xfrm>
            <a:off x="0" y="0"/>
            <a:ext cx="9144000" cy="381000"/>
            <a:chOff x="0" y="0"/>
            <a:chExt cx="5760" cy="240"/>
          </a:xfrm>
        </p:grpSpPr>
        <p:sp>
          <p:nvSpPr>
            <p:cNvPr id="2059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5760" cy="24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0" name="Text Box 12"/>
            <p:cNvSpPr txBox="1">
              <a:spLocks noChangeArrowheads="1"/>
            </p:cNvSpPr>
            <p:nvPr/>
          </p:nvSpPr>
          <p:spPr bwMode="auto">
            <a:xfrm>
              <a:off x="1008" y="0"/>
              <a:ext cx="4752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endParaRPr lang="en-US" b="1" i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1600200" y="3140075"/>
            <a:ext cx="7543800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 dirty="0">
                <a:cs typeface="Times New Roman" charset="0"/>
              </a:rPr>
              <a:t>Approaching everyday with enthusiasm</a:t>
            </a:r>
            <a:r>
              <a:rPr lang="en-US" sz="3200" b="1" dirty="0" smtClean="0">
                <a:cs typeface="Times New Roman" charset="0"/>
              </a:rPr>
              <a:t>,</a:t>
            </a:r>
          </a:p>
          <a:p>
            <a:pPr algn="ctr">
              <a:spcBef>
                <a:spcPct val="50000"/>
              </a:spcBef>
            </a:pPr>
            <a:r>
              <a:rPr lang="en-US" sz="3200" b="1" dirty="0" smtClean="0">
                <a:cs typeface="Times New Roman" charset="0"/>
              </a:rPr>
              <a:t> confidence, a </a:t>
            </a:r>
            <a:r>
              <a:rPr lang="en-US" sz="3200" b="1" dirty="0">
                <a:cs typeface="Times New Roman" charset="0"/>
              </a:rPr>
              <a:t>positive </a:t>
            </a:r>
            <a:r>
              <a:rPr lang="en-US" sz="3200" b="1" dirty="0" smtClean="0">
                <a:cs typeface="Times New Roman" charset="0"/>
              </a:rPr>
              <a:t>outlook and </a:t>
            </a:r>
          </a:p>
          <a:p>
            <a:pPr algn="ctr">
              <a:spcBef>
                <a:spcPct val="50000"/>
              </a:spcBef>
            </a:pPr>
            <a:r>
              <a:rPr lang="en-US" sz="3200" b="1" dirty="0">
                <a:cs typeface="Times New Roman" charset="0"/>
              </a:rPr>
              <a:t>g</a:t>
            </a:r>
            <a:r>
              <a:rPr lang="en-US" sz="3200" b="1" dirty="0" smtClean="0">
                <a:cs typeface="Times New Roman" charset="0"/>
              </a:rPr>
              <a:t>rateful thanks.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5088165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1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utoUpdateAnimBg="0"/>
      <p:bldP spid="2058" grpId="0" autoUpdateAnimBg="0"/>
      <p:bldP spid="206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57585" y="356261"/>
            <a:ext cx="8146930" cy="995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800" b="1" baseline="30000" dirty="0" smtClean="0"/>
              <a:t>        </a:t>
            </a:r>
            <a:endParaRPr lang="en-US" sz="5400" dirty="0"/>
          </a:p>
        </p:txBody>
      </p:sp>
      <p:pic>
        <p:nvPicPr>
          <p:cNvPr id="7" name="Picture 6" descr="Screen Shot 2013-07-21 at 12.46.5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529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4895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57585" y="356261"/>
            <a:ext cx="8146930" cy="995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800" b="1" baseline="30000" dirty="0" smtClean="0"/>
              <a:t>        </a:t>
            </a:r>
            <a:endParaRPr lang="en-US" sz="5400" dirty="0"/>
          </a:p>
        </p:txBody>
      </p:sp>
      <p:pic>
        <p:nvPicPr>
          <p:cNvPr id="3" name="Picture 2" descr="Screen Shot 2013-07-21 at 12.47.3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28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2344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0"/>
            <a:ext cx="16002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52400" y="-76200"/>
            <a:ext cx="1676400" cy="728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Attitude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Preparation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Perseverance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Respect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Honesty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Integrity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Courage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Appreciation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Self-Control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Empathy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Gratitude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Tolerance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Duty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Loyalty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Responsibility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Compassion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Leadership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Character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endParaRPr lang="en-US" sz="1800" b="1" i="1">
              <a:solidFill>
                <a:schemeClr val="bg1"/>
              </a:solidFill>
            </a:endParaRPr>
          </a:p>
        </p:txBody>
      </p:sp>
      <p:grpSp>
        <p:nvGrpSpPr>
          <p:cNvPr id="2062" name="Group 14"/>
          <p:cNvGrpSpPr>
            <a:grpSpLocks/>
          </p:cNvGrpSpPr>
          <p:nvPr/>
        </p:nvGrpSpPr>
        <p:grpSpPr bwMode="auto">
          <a:xfrm>
            <a:off x="0" y="0"/>
            <a:ext cx="9144000" cy="381000"/>
            <a:chOff x="0" y="0"/>
            <a:chExt cx="5760" cy="240"/>
          </a:xfrm>
        </p:grpSpPr>
        <p:sp>
          <p:nvSpPr>
            <p:cNvPr id="2059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5760" cy="24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0" name="Text Box 12"/>
            <p:cNvSpPr txBox="1">
              <a:spLocks noChangeArrowheads="1"/>
            </p:cNvSpPr>
            <p:nvPr/>
          </p:nvSpPr>
          <p:spPr bwMode="auto">
            <a:xfrm>
              <a:off x="1008" y="0"/>
              <a:ext cx="4752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endParaRPr lang="en-US" b="1" i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1600200" y="739155"/>
            <a:ext cx="7543800" cy="5509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erdana" charset="0"/>
              </a:rPr>
              <a:t>OUR CHALLENGE THIS WEEK</a:t>
            </a:r>
          </a:p>
          <a:p>
            <a:pPr algn="ctr"/>
            <a:r>
              <a:rPr lang="en-US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erdana" charset="0"/>
              </a:rPr>
              <a:t>Have a positive attitude by showing</a:t>
            </a:r>
          </a:p>
          <a:p>
            <a:pPr algn="ctr"/>
            <a:r>
              <a:rPr lang="en-US" altLang="ja-JP" sz="4800" b="1" spc="50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erdana" charset="0"/>
              </a:rPr>
              <a:t>Alertness</a:t>
            </a:r>
          </a:p>
          <a:p>
            <a:pPr algn="ctr"/>
            <a:r>
              <a:rPr lang="en-US" altLang="ja-JP" sz="4800" b="1" spc="50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erdana" charset="0"/>
              </a:rPr>
              <a:t>and</a:t>
            </a:r>
          </a:p>
          <a:p>
            <a:pPr algn="ctr"/>
            <a:r>
              <a:rPr lang="en-US" altLang="ja-JP" sz="4800" b="1" spc="50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erdana" charset="0"/>
              </a:rPr>
              <a:t>Initiative</a:t>
            </a:r>
          </a:p>
          <a:p>
            <a:pPr algn="ctr"/>
            <a:endParaRPr lang="en-US" altLang="ja-JP" sz="4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15261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utoUpdateAnimBg="0"/>
      <p:bldP spid="2061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57585" y="356261"/>
            <a:ext cx="8146930" cy="995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800" b="1" baseline="30000" dirty="0" smtClean="0"/>
              <a:t>        </a:t>
            </a:r>
            <a:endParaRPr lang="en-US" sz="5400" dirty="0"/>
          </a:p>
        </p:txBody>
      </p:sp>
      <p:pic>
        <p:nvPicPr>
          <p:cNvPr id="3" name="Picture 2" descr="Screen Shot 2013-07-21 at 12.47.2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249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1745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57585" y="356261"/>
            <a:ext cx="8146930" cy="995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800" b="1" baseline="30000" dirty="0" smtClean="0"/>
              <a:t>        </a:t>
            </a:r>
            <a:endParaRPr lang="en-US" sz="5400" dirty="0"/>
          </a:p>
        </p:txBody>
      </p:sp>
      <p:pic>
        <p:nvPicPr>
          <p:cNvPr id="2" name="Picture 1" descr="Screen Shot 2013-07-21 at 12.47.4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28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7514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57585" y="356261"/>
            <a:ext cx="8146930" cy="995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800" b="1" baseline="30000" dirty="0" smtClean="0"/>
              <a:t>        </a:t>
            </a:r>
            <a:endParaRPr lang="en-US" sz="5400" dirty="0"/>
          </a:p>
        </p:txBody>
      </p:sp>
      <p:pic>
        <p:nvPicPr>
          <p:cNvPr id="3" name="Picture 2" descr="Screen Shot 2013-07-21 at 12.47.1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345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2965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0"/>
            <a:ext cx="16002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52400" y="-76200"/>
            <a:ext cx="1676400" cy="728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Attitude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Preparation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Perseverance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Respect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Honesty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Integrity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Courage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Appreciation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Self-Control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Empathy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Gratitude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Tolerance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Duty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Loyalty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Responsibility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Compassion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Leadership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Character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endParaRPr lang="en-US" sz="1800" b="1" i="1">
              <a:solidFill>
                <a:schemeClr val="bg1"/>
              </a:solidFill>
            </a:endParaRPr>
          </a:p>
        </p:txBody>
      </p:sp>
      <p:grpSp>
        <p:nvGrpSpPr>
          <p:cNvPr id="2062" name="Group 14"/>
          <p:cNvGrpSpPr>
            <a:grpSpLocks/>
          </p:cNvGrpSpPr>
          <p:nvPr/>
        </p:nvGrpSpPr>
        <p:grpSpPr bwMode="auto">
          <a:xfrm>
            <a:off x="0" y="0"/>
            <a:ext cx="9144000" cy="381000"/>
            <a:chOff x="0" y="0"/>
            <a:chExt cx="5760" cy="240"/>
          </a:xfrm>
        </p:grpSpPr>
        <p:sp>
          <p:nvSpPr>
            <p:cNvPr id="2059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5760" cy="24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0" name="Text Box 12"/>
            <p:cNvSpPr txBox="1">
              <a:spLocks noChangeArrowheads="1"/>
            </p:cNvSpPr>
            <p:nvPr/>
          </p:nvSpPr>
          <p:spPr bwMode="auto">
            <a:xfrm>
              <a:off x="1008" y="0"/>
              <a:ext cx="4752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endParaRPr lang="en-US" b="1" i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1600200" y="739155"/>
            <a:ext cx="7543800" cy="6740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erdana" charset="0"/>
              </a:rPr>
              <a:t>  Have </a:t>
            </a:r>
            <a:r>
              <a:rPr lang="en-US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erdana" charset="0"/>
              </a:rPr>
              <a:t>we </a:t>
            </a:r>
            <a:r>
              <a:rPr lang="en-US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erdana" charset="0"/>
              </a:rPr>
              <a:t>said</a:t>
            </a:r>
          </a:p>
          <a:p>
            <a:pPr algn="ctr"/>
            <a:r>
              <a:rPr lang="en-US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erdana" charset="0"/>
              </a:rPr>
              <a:t> </a:t>
            </a:r>
            <a:r>
              <a:rPr lang="ja-JP" altLang="en-US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erdana" charset="0"/>
              </a:rPr>
              <a:t>“</a:t>
            </a:r>
            <a:r>
              <a:rPr lang="en-US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erdana" charset="0"/>
              </a:rPr>
              <a:t>thank you</a:t>
            </a:r>
            <a:r>
              <a:rPr lang="ja-JP" altLang="en-US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erdana" charset="0"/>
              </a:rPr>
              <a:t>”</a:t>
            </a:r>
            <a:r>
              <a:rPr lang="en-AU" altLang="ja-JP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erdana" charset="0"/>
              </a:rPr>
              <a:t> </a:t>
            </a:r>
            <a:r>
              <a:rPr lang="en-AU" altLang="ja-JP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erdana" charset="0"/>
              </a:rPr>
              <a:t>today for</a:t>
            </a:r>
            <a:r>
              <a:rPr lang="en-US" altLang="ja-JP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erdana" charset="0"/>
              </a:rPr>
              <a:t> </a:t>
            </a:r>
          </a:p>
          <a:p>
            <a:pPr algn="ctr"/>
            <a:r>
              <a:rPr lang="en-US" altLang="ja-JP" sz="4800" b="1" spc="50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erdana" charset="0"/>
              </a:rPr>
              <a:t>Kindness</a:t>
            </a:r>
          </a:p>
          <a:p>
            <a:pPr algn="ctr"/>
            <a:r>
              <a:rPr lang="en-US" altLang="ja-JP" sz="4800" b="1" spc="50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erdana" charset="0"/>
              </a:rPr>
              <a:t>Friendliness</a:t>
            </a:r>
          </a:p>
          <a:p>
            <a:pPr algn="ctr"/>
            <a:r>
              <a:rPr lang="en-US" altLang="ja-JP" sz="4800" b="1" spc="50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erdana" charset="0"/>
              </a:rPr>
              <a:t>Initiative</a:t>
            </a:r>
          </a:p>
          <a:p>
            <a:pPr algn="ctr"/>
            <a:r>
              <a:rPr lang="en-US" altLang="ja-JP" sz="4800" b="1" spc="50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erdana" charset="0"/>
              </a:rPr>
              <a:t>Empathy</a:t>
            </a:r>
          </a:p>
          <a:p>
            <a:pPr algn="ctr"/>
            <a:r>
              <a:rPr lang="en-US" altLang="ja-JP" sz="4800" b="1" spc="50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erdana" charset="0"/>
              </a:rPr>
              <a:t>Courtesy</a:t>
            </a:r>
          </a:p>
          <a:p>
            <a:pPr algn="ctr"/>
            <a:endParaRPr lang="en-US" altLang="ja-JP" sz="4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6220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utoUpdateAnimBg="0"/>
      <p:bldP spid="2061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57585" y="356261"/>
            <a:ext cx="8146930" cy="995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800" b="1" baseline="30000" dirty="0" smtClean="0"/>
              <a:t>        </a:t>
            </a:r>
            <a:endParaRPr lang="en-US" sz="5400" dirty="0"/>
          </a:p>
        </p:txBody>
      </p:sp>
      <p:pic>
        <p:nvPicPr>
          <p:cNvPr id="2" name="Picture 1" descr="Screen Shot 2013-07-21 at 12.47.1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3250"/>
            <a:ext cx="9144000" cy="6254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4581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57585" y="356261"/>
            <a:ext cx="8146930" cy="995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800" b="1" baseline="30000" dirty="0" smtClean="0"/>
              <a:t>        </a:t>
            </a:r>
            <a:endParaRPr lang="en-US" sz="5400" dirty="0"/>
          </a:p>
        </p:txBody>
      </p:sp>
      <p:pic>
        <p:nvPicPr>
          <p:cNvPr id="2" name="Picture 1" descr="Screen Shot 2013-07-21 at 12.47.3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71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1037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57585" y="356261"/>
            <a:ext cx="8146930" cy="995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800" b="1" baseline="30000" dirty="0" smtClean="0"/>
              <a:t>        </a:t>
            </a:r>
            <a:endParaRPr lang="en-US" sz="5400" dirty="0"/>
          </a:p>
        </p:txBody>
      </p:sp>
      <p:pic>
        <p:nvPicPr>
          <p:cNvPr id="3" name="Picture 2" descr="Screen Shot 2013-07-21 at 12.47.5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571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523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d attitude 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90795" y="366411"/>
            <a:ext cx="8349729" cy="6134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8801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57585" y="356261"/>
            <a:ext cx="8146930" cy="995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800" b="1" baseline="30000" dirty="0" smtClean="0"/>
              <a:t>        </a:t>
            </a:r>
            <a:endParaRPr lang="en-US" sz="5400" dirty="0"/>
          </a:p>
        </p:txBody>
      </p:sp>
      <p:pic>
        <p:nvPicPr>
          <p:cNvPr id="2" name="Picture 1" descr="Screen Shot 2013-07-21 at 12.48.2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391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6597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57585" y="356261"/>
            <a:ext cx="8146930" cy="995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800" b="1" baseline="30000" dirty="0" smtClean="0"/>
              <a:t>        </a:t>
            </a:r>
            <a:endParaRPr lang="en-US" sz="5400" dirty="0"/>
          </a:p>
        </p:txBody>
      </p:sp>
      <p:pic>
        <p:nvPicPr>
          <p:cNvPr id="2" name="Picture 1" descr="Screen Shot 2013-07-21 at 12.47.0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269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7377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57585" y="356261"/>
            <a:ext cx="8146930" cy="995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800" b="1" baseline="30000" dirty="0" smtClean="0"/>
              <a:t>        </a:t>
            </a:r>
            <a:endParaRPr lang="en-US" sz="5400" dirty="0"/>
          </a:p>
        </p:txBody>
      </p:sp>
      <p:pic>
        <p:nvPicPr>
          <p:cNvPr id="3" name="Picture 2" descr="Screen Shot 2013-07-21 at 12.48.3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361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3386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7-21 at 1.33.4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018" y="172190"/>
            <a:ext cx="8773168" cy="6685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6205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3-07-21 at 1.34.0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20398" cy="6693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7539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7-21 at 1.34.1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68" y="359353"/>
            <a:ext cx="9051032" cy="6226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24056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7-21 at 1.35.0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18" y="150666"/>
            <a:ext cx="8870312" cy="6500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1274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57585" y="356261"/>
            <a:ext cx="8146930" cy="995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800" b="1" baseline="30000" dirty="0" smtClean="0"/>
              <a:t>        </a:t>
            </a:r>
            <a:endParaRPr lang="en-US" sz="5400" dirty="0"/>
          </a:p>
        </p:txBody>
      </p:sp>
      <p:sp>
        <p:nvSpPr>
          <p:cNvPr id="2" name="TextBox 1"/>
          <p:cNvSpPr txBox="1"/>
          <p:nvPr/>
        </p:nvSpPr>
        <p:spPr>
          <a:xfrm>
            <a:off x="811875" y="992115"/>
            <a:ext cx="7892640" cy="415498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erdana" charset="0"/>
              </a:rPr>
              <a:t>WHAT IS A GOOD ATTITUDE?</a:t>
            </a:r>
            <a:endParaRPr lang="en-US" sz="8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48744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57585" y="356261"/>
            <a:ext cx="8146930" cy="995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800" b="1" baseline="30000" dirty="0" smtClean="0"/>
              <a:t>        </a:t>
            </a:r>
            <a:endParaRPr lang="en-US" sz="5400" dirty="0"/>
          </a:p>
        </p:txBody>
      </p:sp>
      <p:sp>
        <p:nvSpPr>
          <p:cNvPr id="2" name="TextBox 1"/>
          <p:cNvSpPr txBox="1"/>
          <p:nvPr/>
        </p:nvSpPr>
        <p:spPr>
          <a:xfrm>
            <a:off x="811875" y="992115"/>
            <a:ext cx="7119517" cy="563231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erdana" charset="0"/>
              </a:rPr>
              <a:t>WHAT CAN WE DO TO HAVE A GOOD ATTITUDE?</a:t>
            </a:r>
            <a:endParaRPr lang="en-US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76783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0"/>
            <a:ext cx="16002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52400" y="-76200"/>
            <a:ext cx="1676400" cy="728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Attitude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Preparation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Perseverance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Respect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Honesty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Integrity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Courage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Appreciation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Self-Control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Empathy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Gratitude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Tolerance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Duty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Loyalty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Responsibility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Compassion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Leadership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i="1">
                <a:solidFill>
                  <a:schemeClr val="bg1"/>
                </a:solidFill>
              </a:rPr>
              <a:t>Character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endParaRPr lang="en-US" sz="1800" b="1" i="1">
              <a:solidFill>
                <a:schemeClr val="bg1"/>
              </a:solidFill>
            </a:endParaRPr>
          </a:p>
        </p:txBody>
      </p:sp>
      <p:grpSp>
        <p:nvGrpSpPr>
          <p:cNvPr id="2062" name="Group 14"/>
          <p:cNvGrpSpPr>
            <a:grpSpLocks/>
          </p:cNvGrpSpPr>
          <p:nvPr/>
        </p:nvGrpSpPr>
        <p:grpSpPr bwMode="auto">
          <a:xfrm>
            <a:off x="0" y="0"/>
            <a:ext cx="9144000" cy="381000"/>
            <a:chOff x="0" y="0"/>
            <a:chExt cx="5760" cy="240"/>
          </a:xfrm>
        </p:grpSpPr>
        <p:sp>
          <p:nvSpPr>
            <p:cNvPr id="2059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5760" cy="24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0" name="Text Box 12"/>
            <p:cNvSpPr txBox="1">
              <a:spLocks noChangeArrowheads="1"/>
            </p:cNvSpPr>
            <p:nvPr/>
          </p:nvSpPr>
          <p:spPr bwMode="auto">
            <a:xfrm>
              <a:off x="1008" y="0"/>
              <a:ext cx="4752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endParaRPr lang="en-US" b="1" i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1600200" y="739155"/>
            <a:ext cx="7543800" cy="6124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4800" dirty="0">
                <a:latin typeface="Verdana" charset="0"/>
              </a:rPr>
              <a:t>God gave </a:t>
            </a:r>
            <a:r>
              <a:rPr lang="en-US" sz="4800" dirty="0" smtClean="0">
                <a:latin typeface="Verdana" charset="0"/>
              </a:rPr>
              <a:t>us </a:t>
            </a:r>
            <a:r>
              <a:rPr lang="en-US" sz="4800" dirty="0">
                <a:latin typeface="Verdana" charset="0"/>
              </a:rPr>
              <a:t>a gift of 86,400 seconds today.  </a:t>
            </a:r>
          </a:p>
          <a:p>
            <a:pPr algn="ctr"/>
            <a:r>
              <a:rPr lang="en-US" sz="4800" b="1" dirty="0">
                <a:solidFill>
                  <a:srgbClr val="0000FF"/>
                </a:solidFill>
                <a:latin typeface="Verdana" charset="0"/>
              </a:rPr>
              <a:t>Have we </a:t>
            </a:r>
            <a:r>
              <a:rPr lang="en-US" sz="4800" b="1" dirty="0" smtClean="0">
                <a:solidFill>
                  <a:srgbClr val="0000FF"/>
                </a:solidFill>
                <a:latin typeface="Verdana" charset="0"/>
              </a:rPr>
              <a:t>said</a:t>
            </a:r>
          </a:p>
          <a:p>
            <a:pPr algn="ctr"/>
            <a:r>
              <a:rPr lang="en-US" sz="4800" b="1" dirty="0" smtClean="0">
                <a:solidFill>
                  <a:srgbClr val="0000FF"/>
                </a:solidFill>
                <a:latin typeface="Verdana" charset="0"/>
              </a:rPr>
              <a:t> </a:t>
            </a:r>
            <a:r>
              <a:rPr lang="ja-JP" altLang="en-US" sz="4800" b="1" dirty="0">
                <a:solidFill>
                  <a:srgbClr val="0000FF"/>
                </a:solidFill>
                <a:latin typeface="Verdana" charset="0"/>
              </a:rPr>
              <a:t>“</a:t>
            </a:r>
            <a:r>
              <a:rPr lang="en-US" sz="4800" b="1" dirty="0">
                <a:solidFill>
                  <a:srgbClr val="0000FF"/>
                </a:solidFill>
                <a:latin typeface="Verdana" charset="0"/>
              </a:rPr>
              <a:t>thank you</a:t>
            </a:r>
            <a:r>
              <a:rPr lang="ja-JP" altLang="en-US" sz="4800" b="1" dirty="0" smtClean="0">
                <a:solidFill>
                  <a:srgbClr val="0000FF"/>
                </a:solidFill>
                <a:latin typeface="Verdana" charset="0"/>
              </a:rPr>
              <a:t>”</a:t>
            </a:r>
            <a:r>
              <a:rPr lang="en-AU" altLang="ja-JP" sz="4800" b="1" dirty="0" smtClean="0">
                <a:solidFill>
                  <a:srgbClr val="0000FF"/>
                </a:solidFill>
                <a:latin typeface="Verdana" charset="0"/>
              </a:rPr>
              <a:t>?</a:t>
            </a:r>
            <a:r>
              <a:rPr lang="en-US" altLang="ja-JP" sz="4800" b="1" dirty="0" smtClean="0">
                <a:solidFill>
                  <a:srgbClr val="0000FF"/>
                </a:solidFill>
                <a:latin typeface="Verdana" charset="0"/>
              </a:rPr>
              <a:t> </a:t>
            </a:r>
          </a:p>
          <a:p>
            <a:pPr algn="ctr"/>
            <a:endParaRPr lang="en-US" altLang="ja-JP" sz="4000" b="1" dirty="0" smtClean="0">
              <a:solidFill>
                <a:srgbClr val="FF0000"/>
              </a:solidFill>
              <a:latin typeface="Verdana" charset="0"/>
            </a:endParaRPr>
          </a:p>
          <a:p>
            <a:pPr algn="ctr"/>
            <a:r>
              <a:rPr lang="en-US" altLang="ja-JP" sz="4000" b="1" dirty="0" smtClean="0">
                <a:solidFill>
                  <a:srgbClr val="FF0000"/>
                </a:solidFill>
                <a:latin typeface="Verdana" charset="0"/>
              </a:rPr>
              <a:t>Which </a:t>
            </a:r>
            <a:r>
              <a:rPr lang="en-US" altLang="ja-JP" sz="4000" b="1" dirty="0" err="1" smtClean="0">
                <a:solidFill>
                  <a:srgbClr val="FF0000"/>
                </a:solidFill>
                <a:latin typeface="Verdana" charset="0"/>
              </a:rPr>
              <a:t>behaviours</a:t>
            </a:r>
            <a:r>
              <a:rPr lang="en-US" altLang="ja-JP" sz="4000" b="1" dirty="0" smtClean="0">
                <a:solidFill>
                  <a:srgbClr val="FF0000"/>
                </a:solidFill>
                <a:latin typeface="Verdana" charset="0"/>
              </a:rPr>
              <a:t> demonstrate good values, beliefs, standards and therefore, attitude?</a:t>
            </a:r>
          </a:p>
        </p:txBody>
      </p:sp>
    </p:spTree>
    <p:extLst>
      <p:ext uri="{BB962C8B-B14F-4D97-AF65-F5344CB8AC3E}">
        <p14:creationId xmlns:p14="http://schemas.microsoft.com/office/powerpoint/2010/main" val="2763534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utoUpdateAnimBg="0"/>
      <p:bldP spid="2061" grpId="0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187</Words>
  <Application>Microsoft Macintosh PowerPoint</Application>
  <PresentationFormat>On-screen Show (4:3)</PresentationFormat>
  <Paragraphs>108</Paragraphs>
  <Slides>22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Glasshouse Country Christian College</dc:creator>
  <cp:lastModifiedBy>Glasshouse Country Christian College</cp:lastModifiedBy>
  <cp:revision>21</cp:revision>
  <dcterms:created xsi:type="dcterms:W3CDTF">2013-07-21T02:38:38Z</dcterms:created>
  <dcterms:modified xsi:type="dcterms:W3CDTF">2013-07-21T22:56:07Z</dcterms:modified>
</cp:coreProperties>
</file>